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4" r:id="rId5"/>
    <p:sldMasterId id="2147483676" r:id="rId6"/>
  </p:sldMasterIdLst>
  <p:sldIdLst>
    <p:sldId id="261" r:id="rId7"/>
    <p:sldId id="285" r:id="rId8"/>
    <p:sldId id="291" r:id="rId9"/>
    <p:sldId id="267" r:id="rId10"/>
    <p:sldId id="283" r:id="rId11"/>
    <p:sldId id="292" r:id="rId12"/>
    <p:sldId id="274" r:id="rId13"/>
    <p:sldId id="284" r:id="rId14"/>
    <p:sldId id="275" r:id="rId15"/>
    <p:sldId id="288" r:id="rId16"/>
    <p:sldId id="289" r:id="rId17"/>
    <p:sldId id="290" r:id="rId18"/>
  </p:sldIdLst>
  <p:sldSz cx="13004800" cy="9753600"/>
  <p:notesSz cx="6799263" cy="9929813"/>
  <p:defaultTextStyle>
    <a:defPPr>
      <a:defRPr lang="nl-NL"/>
    </a:defPPr>
    <a:lvl1pPr marL="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C9"/>
    <a:srgbClr val="82D251"/>
    <a:srgbClr val="E0EED4"/>
    <a:srgbClr val="66FF33"/>
    <a:srgbClr val="1966FF"/>
    <a:srgbClr val="CCEAE5"/>
    <a:srgbClr val="00947D"/>
    <a:srgbClr val="78B324"/>
    <a:srgbClr val="ACD5F0"/>
    <a:srgbClr val="E5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6740" autoAdjust="0"/>
  </p:normalViewPr>
  <p:slideViewPr>
    <p:cSldViewPr showGuides="1">
      <p:cViewPr varScale="1">
        <p:scale>
          <a:sx n="48" d="100"/>
          <a:sy n="48" d="100"/>
        </p:scale>
        <p:origin x="1470" y="5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3.1 t/m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3.1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3 Water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H3</a:t>
            </a:r>
          </a:p>
        </p:txBody>
      </p:sp>
    </p:spTree>
    <p:extLst>
      <p:ext uri="{BB962C8B-B14F-4D97-AF65-F5344CB8AC3E}">
        <p14:creationId xmlns:p14="http://schemas.microsoft.com/office/powerpoint/2010/main" val="82797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21328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2017</a:t>
            </a:r>
          </a:p>
        </p:txBody>
      </p:sp>
    </p:spTree>
    <p:extLst>
      <p:ext uri="{BB962C8B-B14F-4D97-AF65-F5344CB8AC3E}">
        <p14:creationId xmlns:p14="http://schemas.microsoft.com/office/powerpoint/2010/main" val="3309063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123365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55629" y="240867"/>
            <a:ext cx="8076772" cy="6014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3022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2" y="241800"/>
            <a:ext cx="8123228" cy="630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078960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1973" y="232157"/>
            <a:ext cx="8125427" cy="61884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483153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3.1 t/m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3.1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3 Water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H3</a:t>
            </a:r>
          </a:p>
        </p:txBody>
      </p:sp>
    </p:spTree>
    <p:extLst>
      <p:ext uri="{BB962C8B-B14F-4D97-AF65-F5344CB8AC3E}">
        <p14:creationId xmlns:p14="http://schemas.microsoft.com/office/powerpoint/2010/main" val="317770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43420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71501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83639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742400" y="9250572"/>
            <a:ext cx="2520000" cy="5076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13635" y="0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0" name="Rechthoek 9"/>
          <p:cNvSpPr/>
          <p:nvPr userDrawn="1"/>
        </p:nvSpPr>
        <p:spPr>
          <a:xfrm>
            <a:off x="742400" y="2519089"/>
            <a:ext cx="7873200" cy="78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5250" algn="l"/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nd hoek zelfde zijde rechthoek 11"/>
          <p:cNvSpPr/>
          <p:nvPr userDrawn="1"/>
        </p:nvSpPr>
        <p:spPr>
          <a:xfrm>
            <a:off x="742400" y="1734290"/>
            <a:ext cx="7873200" cy="784800"/>
          </a:xfrm>
          <a:prstGeom prst="round2SameRect">
            <a:avLst>
              <a:gd name="adj1" fmla="val 10599"/>
              <a:gd name="adj2" fmla="val 0"/>
            </a:avLst>
          </a:prstGeom>
          <a:solidFill>
            <a:srgbClr val="1966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5250" algn="l"/>
            <a:endParaRPr lang="nl-NL" sz="2800" dirty="0"/>
          </a:p>
        </p:txBody>
      </p:sp>
      <p:sp>
        <p:nvSpPr>
          <p:cNvPr id="13" name="Rond hoek zelfde zijde rechthoek 12"/>
          <p:cNvSpPr/>
          <p:nvPr userDrawn="1"/>
        </p:nvSpPr>
        <p:spPr>
          <a:xfrm rot="10800000">
            <a:off x="742400" y="3301800"/>
            <a:ext cx="7873200" cy="784800"/>
          </a:xfrm>
          <a:prstGeom prst="round2SameRect">
            <a:avLst>
              <a:gd name="adj1" fmla="val 9992"/>
              <a:gd name="adj2" fmla="val 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nl-NL" dirty="0"/>
          </a:p>
        </p:txBody>
      </p:sp>
      <p:sp>
        <p:nvSpPr>
          <p:cNvPr id="22" name="Tijdelijke aanduiding voor tekst 20"/>
          <p:cNvSpPr txBox="1">
            <a:spLocks/>
          </p:cNvSpPr>
          <p:nvPr userDrawn="1"/>
        </p:nvSpPr>
        <p:spPr>
          <a:xfrm>
            <a:off x="967075" y="9376463"/>
            <a:ext cx="2070325" cy="315337"/>
          </a:xfrm>
          <a:prstGeom prst="rect">
            <a:avLst/>
          </a:prstGeom>
        </p:spPr>
        <p:txBody>
          <a:bodyPr/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© Noordhoff Uitgevers 2019</a:t>
            </a:r>
          </a:p>
          <a:p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9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None/>
        <a:defRPr sz="3982" kern="1200">
          <a:solidFill>
            <a:schemeClr val="bg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43" userDrawn="1">
          <p15:clr>
            <a:srgbClr val="F26B43"/>
          </p15:clr>
        </p15:guide>
        <p15:guide id="2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6000" t="10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F12EB20E-2B55-4E6D-95B1-553F759919BD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1416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75" r:id="rId2"/>
    <p:sldLayoutId id="2147483707" r:id="rId3"/>
    <p:sldLayoutId id="2147483708" r:id="rId4"/>
    <p:sldLayoutId id="2147483709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6000" t="10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9EEA6075-E802-4635-B09D-DDFEC2450374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8557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3" r:id="rId2"/>
    <p:sldLayoutId id="2147483692" r:id="rId3"/>
    <p:sldLayoutId id="2147483691" r:id="rId4"/>
    <p:sldLayoutId id="2147483710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77888" y="2640903"/>
            <a:ext cx="7604124" cy="553547"/>
          </a:xfrm>
        </p:spPr>
        <p:txBody>
          <a:bodyPr/>
          <a:lstStyle/>
          <a:p>
            <a:r>
              <a:rPr lang="nl-NL" dirty="0"/>
              <a:t>Paragraaf 3.7 Waterbronnen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4GT H3</a:t>
            </a:r>
          </a:p>
        </p:txBody>
      </p:sp>
      <p:sp>
        <p:nvSpPr>
          <p:cNvPr id="6" name="Tijdelijke aanduiding voor tekst 14">
            <a:extLst>
              <a:ext uri="{FF2B5EF4-FFF2-40B4-BE49-F238E27FC236}">
                <a16:creationId xmlns:a16="http://schemas.microsoft.com/office/drawing/2014/main" id="{3747D002-D0FD-4A29-B5D2-BF288AD4FDB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2650" y="1906588"/>
            <a:ext cx="7599363" cy="4587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3 Water</a:t>
            </a:r>
          </a:p>
        </p:txBody>
      </p:sp>
      <p:pic>
        <p:nvPicPr>
          <p:cNvPr id="7" name="Picture 2" descr="Afbeeldingsresultaat voor gif animation boat">
            <a:extLst>
              <a:ext uri="{FF2B5EF4-FFF2-40B4-BE49-F238E27FC236}">
                <a16:creationId xmlns:a16="http://schemas.microsoft.com/office/drawing/2014/main" id="{9C2A1404-EA94-4014-BAD9-68282E28D0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00" y="3194450"/>
            <a:ext cx="4042746" cy="25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78B3209-CD13-4022-8979-C521280E1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1" y="44630"/>
            <a:ext cx="12822238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8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Water &gt; 3.7 Waterbronnen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73" y="234964"/>
            <a:ext cx="8168227" cy="591836"/>
          </a:xfrm>
        </p:spPr>
        <p:txBody>
          <a:bodyPr/>
          <a:lstStyle/>
          <a:p>
            <a:r>
              <a:rPr lang="nl-NL" dirty="0"/>
              <a:t>Examenvraag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D0034F-2F48-4E0A-BF01-DA411FBAF0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5F820C-87E0-487D-AE53-879D2A413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38" y="1975056"/>
            <a:ext cx="12772924" cy="375674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EBFAF78-E740-4EFF-B901-3816B7472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400" y="6055745"/>
            <a:ext cx="1152128" cy="1266075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566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Water &gt; 3.7 Waterbronnen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73" y="234964"/>
            <a:ext cx="8168227" cy="591836"/>
          </a:xfrm>
        </p:spPr>
        <p:txBody>
          <a:bodyPr/>
          <a:lstStyle/>
          <a:p>
            <a:r>
              <a:rPr lang="nl-NL" dirty="0"/>
              <a:t>Examenvraag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D0034F-2F48-4E0A-BF01-DA411FBAF0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BD9BCC-40EF-4F98-9636-B7C14FB5B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99" y="1700090"/>
            <a:ext cx="12914781" cy="574171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0581245-794E-4596-89C3-776B1BB46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00" y="5950785"/>
            <a:ext cx="11879325" cy="3567852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583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FA194ACA-3945-41E5-A946-74C75563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Water &gt; 3.7 Waterbronnen</a:t>
            </a:r>
          </a:p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A3547-07FA-4ADC-BE6F-57C5911AE4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- Lezen </a:t>
            </a:r>
            <a:r>
              <a:rPr lang="nl-NL" sz="4000" dirty="0" err="1"/>
              <a:t>blz</a:t>
            </a:r>
            <a:r>
              <a:rPr lang="nl-NL" sz="4000" dirty="0"/>
              <a:t> 90 &amp; 91 in je tekstboek.</a:t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Maken </a:t>
            </a:r>
            <a:r>
              <a:rPr lang="nl-NL" sz="4000" dirty="0">
                <a:solidFill>
                  <a:srgbClr val="FF0000"/>
                </a:solidFill>
              </a:rPr>
              <a:t>opdracht 1 t/</a:t>
            </a:r>
            <a:r>
              <a:rPr lang="nl-NL" sz="4000">
                <a:solidFill>
                  <a:srgbClr val="FF0000"/>
                </a:solidFill>
              </a:rPr>
              <a:t>m 9 </a:t>
            </a:r>
            <a:r>
              <a:rPr lang="nl-NL" sz="4000" dirty="0"/>
              <a:t>in je </a:t>
            </a:r>
            <a:r>
              <a:rPr lang="nl-NL" sz="4000"/>
              <a:t>werkboek </a:t>
            </a:r>
            <a:r>
              <a:rPr lang="nl-NL" sz="3200"/>
              <a:t>(2, 3, 5 </a:t>
            </a:r>
            <a:r>
              <a:rPr lang="nl-NL" sz="3200" dirty="0"/>
              <a:t>niet).</a:t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Nakijken via </a:t>
            </a:r>
            <a:r>
              <a:rPr lang="nl-NL" sz="4000" dirty="0" err="1"/>
              <a:t>WikiWijs</a:t>
            </a:r>
            <a:r>
              <a:rPr lang="nl-NL" sz="4000" dirty="0"/>
              <a:t> met rode pen.</a:t>
            </a:r>
          </a:p>
          <a:p>
            <a:pPr>
              <a:buFontTx/>
              <a:buChar char="-"/>
            </a:pPr>
            <a:endParaRPr lang="nl-NL" sz="4000" dirty="0"/>
          </a:p>
          <a:p>
            <a:pPr>
              <a:buFontTx/>
              <a:buChar char="-"/>
            </a:pPr>
            <a:endParaRPr lang="nl-NL" sz="4000" dirty="0"/>
          </a:p>
          <a:p>
            <a:pPr>
              <a:buFontTx/>
              <a:buChar char="-"/>
            </a:pPr>
            <a:endParaRPr lang="nl-NL" sz="4000" dirty="0"/>
          </a:p>
          <a:p>
            <a:pPr marL="0" indent="0">
              <a:buNone/>
            </a:pPr>
            <a:br>
              <a:rPr lang="nl-NL" sz="4400" u="sng" dirty="0"/>
            </a:br>
            <a:r>
              <a:rPr lang="nl-NL" sz="3200" u="sng" dirty="0"/>
              <a:t>Belangrijke begrippen:</a:t>
            </a:r>
            <a:endParaRPr lang="nl-NL" sz="3200" dirty="0"/>
          </a:p>
          <a:p>
            <a:pPr marL="0" indent="0">
              <a:buNone/>
            </a:pPr>
            <a:r>
              <a:rPr lang="nl-NL" sz="2800" i="1" dirty="0"/>
              <a:t>stuwdammen, waterputten, oasen, infiltratie, afstroming</a:t>
            </a:r>
            <a:br>
              <a:rPr lang="nl-NL" sz="4000" dirty="0"/>
            </a:br>
            <a:br>
              <a:rPr lang="nl-NL" sz="4000" dirty="0"/>
            </a:br>
            <a:br>
              <a:rPr lang="nl-NL" sz="4000" dirty="0"/>
            </a:br>
            <a:br>
              <a:rPr lang="nl-NL" sz="4000" dirty="0"/>
            </a:br>
            <a:br>
              <a:rPr lang="nl-NL" sz="4000" dirty="0"/>
            </a:br>
            <a:br>
              <a:rPr lang="nl-NL" sz="4000" dirty="0"/>
            </a:br>
            <a:endParaRPr lang="nl-NL" sz="3200" i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9803F5-28BC-460F-B5C8-D2376A3E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 je doen?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E6DBA0-D872-49FD-BC45-F165ECDF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725" y="46255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1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3.7 Waterbronnen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br>
              <a:rPr lang="nl-NL" sz="3600" dirty="0"/>
            </a:br>
            <a:r>
              <a:rPr lang="nl-NL" sz="3600" dirty="0"/>
              <a:t>Leerdoelen vandaag (zie ook portfolio):</a:t>
            </a:r>
          </a:p>
          <a:p>
            <a:pPr marL="0" indent="0">
              <a:buNone/>
            </a:pPr>
            <a:endParaRPr lang="nl-NL" sz="3600" dirty="0"/>
          </a:p>
          <a:p>
            <a:r>
              <a:rPr lang="nl-NL" sz="3200" dirty="0"/>
              <a:t>Je weet wat de belangrijkste stroomgebieden en waterwegen van het Midden-Oosten en China zijn.</a:t>
            </a:r>
          </a:p>
          <a:p>
            <a:r>
              <a:rPr lang="nl-NL" sz="3200" dirty="0"/>
              <a:t>Je begrijpt dat er verschillen en overeenkomsten tussen de verschillende stroomgebieden zijn wat betreft waterafvoer.</a:t>
            </a:r>
          </a:p>
          <a:p>
            <a:r>
              <a:rPr lang="nl-NL" sz="3200" dirty="0"/>
              <a:t>Je kunt het belang van de rivieren voor het leven en de economie uitleggen.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0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3.7 Waterbronnen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Rivieren in Midden-Oosten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27AE5E2-3CD8-4761-B316-C92BB195F29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7645C56-B55C-4BF8-955B-8B860D633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7"/>
          <a:stretch/>
        </p:blipFill>
        <p:spPr bwMode="auto">
          <a:xfrm>
            <a:off x="752941" y="841908"/>
            <a:ext cx="9934496" cy="888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98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3.7 Waterbronnen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in het Midden-Oosten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6FDAF93-7DFD-4E77-AD74-4F2B97A49C99}"/>
              </a:ext>
            </a:extLst>
          </p:cNvPr>
          <p:cNvSpPr txBox="1"/>
          <p:nvPr/>
        </p:nvSpPr>
        <p:spPr>
          <a:xfrm>
            <a:off x="449955" y="2221800"/>
            <a:ext cx="5495535" cy="733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Rivieren zijn belangrijk voor drinkwater en de elektriciteit van </a:t>
            </a:r>
            <a:r>
              <a:rPr lang="nl-NL" sz="3200" dirty="0">
                <a:solidFill>
                  <a:srgbClr val="FF0000"/>
                </a:solidFill>
              </a:rPr>
              <a:t>stuwdammen</a:t>
            </a:r>
            <a:r>
              <a:rPr lang="nl-NL" sz="3200" dirty="0"/>
              <a:t>: </a:t>
            </a:r>
          </a:p>
          <a:p>
            <a:endParaRPr lang="nl-NL" sz="2800" dirty="0"/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l-NL" sz="3000" i="1" dirty="0"/>
              <a:t>Eufraat</a:t>
            </a:r>
          </a:p>
          <a:p>
            <a:pPr marL="542925" lvl="1" indent="-277813">
              <a:buFont typeface="Arial" panose="020B0604020202020204" pitchFamily="34" charset="0"/>
              <a:buChar char="•"/>
            </a:pPr>
            <a:r>
              <a:rPr lang="nl-NL" sz="3000" i="1" dirty="0"/>
              <a:t>bron: hooggebergte Turkije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l-NL" sz="3000" i="1" dirty="0"/>
              <a:t>Tigris</a:t>
            </a:r>
          </a:p>
          <a:p>
            <a:pPr marL="622300" lvl="1" indent="-357188">
              <a:buFont typeface="Arial" panose="020B0604020202020204" pitchFamily="34" charset="0"/>
              <a:buChar char="•"/>
            </a:pPr>
            <a:r>
              <a:rPr lang="nl-NL" sz="3000" i="1" dirty="0"/>
              <a:t>bron: hooggebergte Turkije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l-NL" sz="3000" i="1" dirty="0"/>
              <a:t>Jordaan</a:t>
            </a:r>
          </a:p>
          <a:p>
            <a:pPr marL="542925" lvl="1" indent="-265113">
              <a:buFont typeface="Arial" panose="020B0604020202020204" pitchFamily="34" charset="0"/>
              <a:buChar char="•"/>
            </a:pPr>
            <a:r>
              <a:rPr lang="nl-NL" sz="3000" i="1" dirty="0"/>
              <a:t>bron: in Libanon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l-NL" sz="3000" i="1" dirty="0"/>
              <a:t>Nijl</a:t>
            </a:r>
          </a:p>
          <a:p>
            <a:pPr marL="542925" lvl="1" indent="-279400">
              <a:buFont typeface="Arial" panose="020B0604020202020204" pitchFamily="34" charset="0"/>
              <a:buChar char="•"/>
            </a:pPr>
            <a:r>
              <a:rPr lang="nl-NL" sz="3000" i="1" dirty="0"/>
              <a:t>bronnen: in Ethiopië en in Uganda</a:t>
            </a:r>
          </a:p>
          <a:p>
            <a:endParaRPr lang="nl-NL" dirty="0"/>
          </a:p>
          <a:p>
            <a:endParaRPr lang="nl-NL" i="1" dirty="0"/>
          </a:p>
          <a:p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79C0365-4C7C-42E2-BCB3-EEF570C44165}"/>
              </a:ext>
            </a:extLst>
          </p:cNvPr>
          <p:cNvSpPr/>
          <p:nvPr/>
        </p:nvSpPr>
        <p:spPr>
          <a:xfrm>
            <a:off x="6721900" y="7891128"/>
            <a:ext cx="519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i="1" dirty="0"/>
              <a:t>Weet je welke van de vier rivieren de langste is?</a:t>
            </a:r>
          </a:p>
          <a:p>
            <a:pPr marL="271463" indent="-271463" algn="ctr">
              <a:buFont typeface="Arial" panose="020B0604020202020204" pitchFamily="34" charset="0"/>
              <a:buChar char="•"/>
            </a:pPr>
            <a:r>
              <a:rPr lang="nl-NL" sz="2800" i="1" dirty="0"/>
              <a:t>de Nijl</a:t>
            </a:r>
          </a:p>
        </p:txBody>
      </p:sp>
      <p:pic>
        <p:nvPicPr>
          <p:cNvPr id="6" name="Afbeelding 5" descr="Afbeelding met tekst, kaart&#10;&#10;Automatisch gegenereerde beschrijving">
            <a:extLst>
              <a:ext uri="{FF2B5EF4-FFF2-40B4-BE49-F238E27FC236}">
                <a16:creationId xmlns:a16="http://schemas.microsoft.com/office/drawing/2014/main" id="{5843C2CE-72B1-4076-8F2F-D668B6ED2B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597"/>
          <a:stretch/>
        </p:blipFill>
        <p:spPr>
          <a:xfrm>
            <a:off x="6256516" y="2483790"/>
            <a:ext cx="6298329" cy="509731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2CD79714-24E8-4AAB-8EBB-21D79880CDEE}"/>
              </a:ext>
            </a:extLst>
          </p:cNvPr>
          <p:cNvSpPr/>
          <p:nvPr/>
        </p:nvSpPr>
        <p:spPr>
          <a:xfrm rot="19621820">
            <a:off x="10861026" y="3222738"/>
            <a:ext cx="779975" cy="16468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35811ABF-5A6D-472B-BBBC-DD7953DE2470}"/>
              </a:ext>
            </a:extLst>
          </p:cNvPr>
          <p:cNvSpPr/>
          <p:nvPr/>
        </p:nvSpPr>
        <p:spPr>
          <a:xfrm rot="21302674">
            <a:off x="9808349" y="4081250"/>
            <a:ext cx="452016" cy="4615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26AE9179-7F6E-4AA2-868F-FEB5D4AE59DB}"/>
              </a:ext>
            </a:extLst>
          </p:cNvPr>
          <p:cNvSpPr/>
          <p:nvPr/>
        </p:nvSpPr>
        <p:spPr>
          <a:xfrm>
            <a:off x="9167207" y="4499997"/>
            <a:ext cx="779975" cy="16468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DE8FE21-CEDB-4E9D-B44B-EB3AF81F8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3.7 Waterbronnen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in het Midden-Oosten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6FDAF93-7DFD-4E77-AD74-4F2B97A49C99}"/>
              </a:ext>
            </a:extLst>
          </p:cNvPr>
          <p:cNvSpPr txBox="1"/>
          <p:nvPr/>
        </p:nvSpPr>
        <p:spPr>
          <a:xfrm>
            <a:off x="877888" y="1996800"/>
            <a:ext cx="5264512" cy="536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/>
              <a:t>Wat zijn voor de bewoners van het Midden-Oosten belangrijke waterleveranciers naast de rivieren?</a:t>
            </a:r>
          </a:p>
          <a:p>
            <a:endParaRPr lang="nl-NL" sz="3000" i="1" dirty="0"/>
          </a:p>
          <a:p>
            <a:r>
              <a:rPr lang="nl-NL" sz="3000" dirty="0"/>
              <a:t>Grondwater uit: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l-NL" sz="3000" i="1" dirty="0">
                <a:solidFill>
                  <a:srgbClr val="FF0000"/>
                </a:solidFill>
              </a:rPr>
              <a:t>oasen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l-NL" sz="3000" i="1" dirty="0">
                <a:solidFill>
                  <a:srgbClr val="FF0000"/>
                </a:solidFill>
              </a:rPr>
              <a:t>waterputten</a:t>
            </a:r>
            <a:endParaRPr lang="nl-NL" sz="3000" i="1" dirty="0"/>
          </a:p>
          <a:p>
            <a:endParaRPr lang="nl-NL" i="1" dirty="0"/>
          </a:p>
          <a:p>
            <a:endParaRPr lang="nl-NL" dirty="0"/>
          </a:p>
          <a:p>
            <a:endParaRPr lang="nl-NL" i="1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89D6246-3691-46DF-8BF7-AF4BCB5A44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3" b="6698"/>
          <a:stretch/>
        </p:blipFill>
        <p:spPr>
          <a:xfrm>
            <a:off x="6322400" y="2472270"/>
            <a:ext cx="6390000" cy="7007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253045E-4DA4-485D-93FE-45E3075FA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8" name="Picture 2" descr="http://missingpeace.eu/nl/wp-content/uploads-pmpeace1/2011/07/mg_62135-300x199.jpg">
            <a:extLst>
              <a:ext uri="{FF2B5EF4-FFF2-40B4-BE49-F238E27FC236}">
                <a16:creationId xmlns:a16="http://schemas.microsoft.com/office/drawing/2014/main" id="{2A83CAB4-ED3F-4D3A-9D3E-2CB055F05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91" y="6122611"/>
            <a:ext cx="5088212" cy="3375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60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3.7 Waterbronnen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Rivieren in China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CE0E4C4-B5AB-447E-AD6C-56A356798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826795E-CCAD-41AA-AE82-9422199B5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77"/>
          <a:stretch/>
        </p:blipFill>
        <p:spPr>
          <a:xfrm>
            <a:off x="896278" y="958398"/>
            <a:ext cx="10395000" cy="876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3.7 Waterbronnen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in China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6FDAF93-7DFD-4E77-AD74-4F2B97A49C99}"/>
              </a:ext>
            </a:extLst>
          </p:cNvPr>
          <p:cNvSpPr txBox="1"/>
          <p:nvPr/>
        </p:nvSpPr>
        <p:spPr>
          <a:xfrm>
            <a:off x="877400" y="1996800"/>
            <a:ext cx="5480280" cy="639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Rivieren in China:</a:t>
            </a:r>
          </a:p>
          <a:p>
            <a:endParaRPr lang="nl-NL" sz="3200" dirty="0"/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nl-NL" sz="3200" i="1" dirty="0" err="1"/>
              <a:t>Huang</a:t>
            </a:r>
            <a:r>
              <a:rPr lang="nl-NL" sz="3200" i="1" dirty="0"/>
              <a:t> He (Gele Rivier)</a:t>
            </a:r>
          </a:p>
          <a:p>
            <a:pPr marL="542925" lvl="1" indent="-265113">
              <a:buFont typeface="Arial" panose="020B0604020202020204" pitchFamily="34" charset="0"/>
              <a:buChar char="•"/>
            </a:pPr>
            <a:r>
              <a:rPr lang="nl-NL" sz="3200" i="1" dirty="0"/>
              <a:t>bron: Himalaya</a:t>
            </a:r>
          </a:p>
          <a:p>
            <a:pPr marL="542925" lvl="1" indent="-265113">
              <a:buFont typeface="Arial" panose="020B0604020202020204" pitchFamily="34" charset="0"/>
              <a:buChar char="•"/>
            </a:pPr>
            <a:endParaRPr lang="nl-NL" sz="3200" i="1" dirty="0"/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nl-NL" sz="3200" i="1" dirty="0" err="1"/>
              <a:t>Chang</a:t>
            </a:r>
            <a:r>
              <a:rPr lang="nl-NL" sz="3200" i="1" dirty="0"/>
              <a:t> </a:t>
            </a:r>
            <a:r>
              <a:rPr lang="nl-NL" sz="3200" i="1" dirty="0" err="1"/>
              <a:t>Jiang</a:t>
            </a:r>
            <a:r>
              <a:rPr lang="nl-NL" sz="3200" i="1" dirty="0"/>
              <a:t> (Blauwe Rivier)</a:t>
            </a:r>
          </a:p>
          <a:p>
            <a:pPr marL="542925" lvl="1" indent="-276225">
              <a:buFont typeface="Arial" panose="020B0604020202020204" pitchFamily="34" charset="0"/>
              <a:buChar char="•"/>
            </a:pPr>
            <a:r>
              <a:rPr lang="nl-NL" sz="3200" i="1" dirty="0"/>
              <a:t>bron: Himalaya</a:t>
            </a:r>
          </a:p>
          <a:p>
            <a:pPr marL="542925" lvl="1" indent="-276225">
              <a:buFont typeface="Arial" panose="020B0604020202020204" pitchFamily="34" charset="0"/>
              <a:buChar char="•"/>
            </a:pPr>
            <a:endParaRPr lang="nl-NL" sz="3200" i="1" dirty="0"/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nl-NL" sz="3200" i="1" dirty="0" err="1"/>
              <a:t>Xi</a:t>
            </a:r>
            <a:r>
              <a:rPr lang="nl-NL" sz="3200" i="1" dirty="0"/>
              <a:t> </a:t>
            </a:r>
            <a:r>
              <a:rPr lang="nl-NL" sz="3200" i="1" dirty="0" err="1"/>
              <a:t>Jiang</a:t>
            </a:r>
            <a:r>
              <a:rPr lang="nl-NL" sz="3200" i="1" dirty="0"/>
              <a:t> (Parelrivier)</a:t>
            </a:r>
          </a:p>
          <a:p>
            <a:pPr marL="542925" lvl="1" indent="-276225">
              <a:buFont typeface="Arial" panose="020B0604020202020204" pitchFamily="34" charset="0"/>
              <a:buChar char="•"/>
            </a:pPr>
            <a:r>
              <a:rPr lang="nl-NL" sz="3200" i="1" dirty="0"/>
              <a:t>bron: op de grens met Noord-Vietnam</a:t>
            </a:r>
          </a:p>
          <a:p>
            <a:endParaRPr lang="nl-NL" i="1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A4FA9C1-C270-4473-88A7-9CA0D6BEA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721" y="2146746"/>
            <a:ext cx="6727679" cy="6569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Ovaal 11">
            <a:extLst>
              <a:ext uri="{FF2B5EF4-FFF2-40B4-BE49-F238E27FC236}">
                <a16:creationId xmlns:a16="http://schemas.microsoft.com/office/drawing/2014/main" id="{8994F5D7-0EE6-419D-973D-A4D80C7D45F0}"/>
              </a:ext>
            </a:extLst>
          </p:cNvPr>
          <p:cNvSpPr/>
          <p:nvPr/>
        </p:nvSpPr>
        <p:spPr>
          <a:xfrm rot="16200000">
            <a:off x="8877879" y="1613501"/>
            <a:ext cx="1693216" cy="4043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1ED06CAD-B489-48D5-AB68-06685B4F9640}"/>
              </a:ext>
            </a:extLst>
          </p:cNvPr>
          <p:cNvSpPr/>
          <p:nvPr/>
        </p:nvSpPr>
        <p:spPr>
          <a:xfrm rot="16464223">
            <a:off x="9156671" y="2762814"/>
            <a:ext cx="1135632" cy="55449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403AD224-231F-4DD3-A5CF-6BC0534C9492}"/>
              </a:ext>
            </a:extLst>
          </p:cNvPr>
          <p:cNvSpPr/>
          <p:nvPr/>
        </p:nvSpPr>
        <p:spPr>
          <a:xfrm rot="17656648">
            <a:off x="9036400" y="6096383"/>
            <a:ext cx="942518" cy="27037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CE0E4C4-B5AB-447E-AD6C-56A356798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6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3.7 Waterbronnen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in China (2)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6FDAF93-7DFD-4E77-AD74-4F2B97A49C99}"/>
              </a:ext>
            </a:extLst>
          </p:cNvPr>
          <p:cNvSpPr txBox="1"/>
          <p:nvPr/>
        </p:nvSpPr>
        <p:spPr>
          <a:xfrm>
            <a:off x="877400" y="1996800"/>
            <a:ext cx="5265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Hoe komt de </a:t>
            </a:r>
            <a:r>
              <a:rPr lang="nl-NL" sz="2800" dirty="0" err="1"/>
              <a:t>Huang</a:t>
            </a:r>
            <a:r>
              <a:rPr lang="nl-NL" sz="2800" dirty="0"/>
              <a:t> He aan zijn bijnaam de ‘Gele Rivier’?</a:t>
            </a:r>
          </a:p>
          <a:p>
            <a:endParaRPr lang="nl-NL" sz="2800" dirty="0"/>
          </a:p>
          <a:p>
            <a:r>
              <a:rPr lang="nl-NL" sz="2800" i="1" dirty="0"/>
              <a:t>Löss (middenloop) stroomt bij regenval vanaf hellingen in de rivier en zorgt voor de gele kleur.</a:t>
            </a:r>
          </a:p>
          <a:p>
            <a:endParaRPr lang="nl-NL" sz="2800" i="1" dirty="0"/>
          </a:p>
          <a:p>
            <a:r>
              <a:rPr lang="nl-NL" sz="2800" dirty="0"/>
              <a:t>Waardoor stroomt er steeds meer löss de hellingen af?</a:t>
            </a:r>
          </a:p>
          <a:p>
            <a:endParaRPr lang="nl-NL" sz="2800" dirty="0"/>
          </a:p>
          <a:p>
            <a:r>
              <a:rPr lang="nl-NL" sz="2800" i="1" dirty="0"/>
              <a:t>Door overbegrazing en </a:t>
            </a:r>
            <a:r>
              <a:rPr lang="nl-NL" sz="2800" i="1" dirty="0">
                <a:solidFill>
                  <a:srgbClr val="FF0000"/>
                </a:solidFill>
              </a:rPr>
              <a:t>ontbossing</a:t>
            </a:r>
            <a:r>
              <a:rPr lang="nl-NL" sz="2800" i="1" dirty="0"/>
              <a:t> is er minder infiltratie, daardoor ontstaat er een grotere afstroming in natte perioden.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A4FA9C1-C270-4473-88A7-9CA0D6BEA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80" y="1996801"/>
            <a:ext cx="6174719" cy="6029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Afbeelding 11" descr="Afbeelding met water, buiten, gebouw, boot&#10;&#10;Automatisch gegenereerde beschrijving">
            <a:extLst>
              <a:ext uri="{FF2B5EF4-FFF2-40B4-BE49-F238E27FC236}">
                <a16:creationId xmlns:a16="http://schemas.microsoft.com/office/drawing/2014/main" id="{F5E1D48F-3ACE-41FC-9BC1-0EEE9B318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6" b="28382"/>
          <a:stretch/>
        </p:blipFill>
        <p:spPr>
          <a:xfrm>
            <a:off x="6357681" y="6946800"/>
            <a:ext cx="6174718" cy="2295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504974B-74AF-455E-A8D9-949C07815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8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3.7 Waterbronnen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Transport over water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6FDAF93-7DFD-4E77-AD74-4F2B97A49C99}"/>
              </a:ext>
            </a:extLst>
          </p:cNvPr>
          <p:cNvSpPr txBox="1"/>
          <p:nvPr/>
        </p:nvSpPr>
        <p:spPr>
          <a:xfrm>
            <a:off x="584900" y="1810015"/>
            <a:ext cx="1183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verschil in transport over rivieren in China van het Midden-Oosten: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i="1" dirty="0"/>
              <a:t>In China zijn drie rivieren belangrijk voor de scheepvaart.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i="1" dirty="0"/>
              <a:t>In het Midden-Oosten is alleen de Nijl belangrijk.</a:t>
            </a:r>
            <a:br>
              <a:rPr lang="nl-NL" sz="3200" i="1" dirty="0"/>
            </a:br>
            <a:r>
              <a:rPr lang="nl-NL" sz="3200" i="1" dirty="0"/>
              <a:t>(i.v.m. diepte)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257EE46-A1E0-4D09-B22B-A6B5738D7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7" name="Picture 6" descr="http://4.bp.blogspot.com/-NcQxS714IE4/T9WYfPcSRvI/AAAAAAAAAL0/Q4WH2-QIRvI/s1600/DSC02189.JPG">
            <a:extLst>
              <a:ext uri="{FF2B5EF4-FFF2-40B4-BE49-F238E27FC236}">
                <a16:creationId xmlns:a16="http://schemas.microsoft.com/office/drawing/2014/main" id="{ADF40290-67EF-4653-B952-B58974F0E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8" b="8978"/>
          <a:stretch/>
        </p:blipFill>
        <p:spPr bwMode="auto">
          <a:xfrm>
            <a:off x="1495841" y="4682062"/>
            <a:ext cx="10013117" cy="46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70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36296C7622458BA6EB9983F80420" ma:contentTypeVersion="10" ma:contentTypeDescription="Een nieuw document maken." ma:contentTypeScope="" ma:versionID="8a592616ac6430ca056c277e2062dec3">
  <xsd:schema xmlns:xsd="http://www.w3.org/2001/XMLSchema" xmlns:xs="http://www.w3.org/2001/XMLSchema" xmlns:p="http://schemas.microsoft.com/office/2006/metadata/properties" xmlns:ns2="265e490f-42c1-4584-9a55-d9e61dc9d5d6" targetNamespace="http://schemas.microsoft.com/office/2006/metadata/properties" ma:root="true" ma:fieldsID="e0ee21836795d20ea06862957b67b33b" ns2:_="">
    <xsd:import namespace="265e490f-42c1-4584-9a55-d9e61dc9d5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490f-42c1-4584-9a55-d9e61dc9d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26E486-24D9-49F9-9A48-060433AC40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e490f-42c1-4584-9a55-d9e61dc9d5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4BA1C4-9C0F-4F83-A9EB-245F1B561D7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8B28F8A-C2FE-4A3B-A3F3-D7BFB14758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2170</TotalTime>
  <Words>397</Words>
  <Application>Microsoft Office PowerPoint</Application>
  <PresentationFormat>Aangepast</PresentationFormat>
  <Paragraphs>82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Kantoorthema</vt:lpstr>
      <vt:lpstr>1_Kantoorthema</vt:lpstr>
      <vt:lpstr>2_Kantoorthema</vt:lpstr>
      <vt:lpstr>PowerPoint-presentatie</vt:lpstr>
      <vt:lpstr>Leerdoelen</vt:lpstr>
      <vt:lpstr>Rivieren in Midden-Oosten</vt:lpstr>
      <vt:lpstr>Water in het Midden-Oosten </vt:lpstr>
      <vt:lpstr>Water in het Midden-Oosten </vt:lpstr>
      <vt:lpstr>Rivieren in China</vt:lpstr>
      <vt:lpstr>Water in China </vt:lpstr>
      <vt:lpstr>Water in China (2)</vt:lpstr>
      <vt:lpstr>Transport over water</vt:lpstr>
      <vt:lpstr>Examenvraag</vt:lpstr>
      <vt:lpstr>Examenvraag</vt:lpstr>
      <vt:lpstr>Wat moet je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Loeffen, RGW (Ruud)</cp:lastModifiedBy>
  <cp:revision>141</cp:revision>
  <cp:lastPrinted>2017-02-23T12:19:06Z</cp:lastPrinted>
  <dcterms:created xsi:type="dcterms:W3CDTF">2016-06-21T09:44:17Z</dcterms:created>
  <dcterms:modified xsi:type="dcterms:W3CDTF">2021-03-25T12:16:36Z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0x010100C53E36296C7622458BA6EB9983F80420</vt:lpwstr>
  </property>
</Properties>
</file>